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7" r:id="rId2"/>
    <p:sldId id="304" r:id="rId3"/>
    <p:sldId id="305" r:id="rId4"/>
    <p:sldId id="306" r:id="rId5"/>
    <p:sldId id="307" r:id="rId6"/>
    <p:sldId id="308" r:id="rId7"/>
    <p:sldId id="311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ntonio diaz de leon garcia" userId="491ee68b7b2d8fc6" providerId="LiveId" clId="{CE0433CD-5BA5-4277-B54D-CA520D9D9D56}"/>
    <pc:docChg chg="custSel modSld">
      <pc:chgData name="marco antonio diaz de leon garcia" userId="491ee68b7b2d8fc6" providerId="LiveId" clId="{CE0433CD-5BA5-4277-B54D-CA520D9D9D56}" dt="2023-10-16T23:27:36.581" v="1709" actId="20577"/>
      <pc:docMkLst>
        <pc:docMk/>
      </pc:docMkLst>
      <pc:sldChg chg="modSp mod">
        <pc:chgData name="marco antonio diaz de leon garcia" userId="491ee68b7b2d8fc6" providerId="LiveId" clId="{CE0433CD-5BA5-4277-B54D-CA520D9D9D56}" dt="2023-10-15T16:36:30.729" v="10" actId="20577"/>
        <pc:sldMkLst>
          <pc:docMk/>
          <pc:sldMk cId="0" sldId="297"/>
        </pc:sldMkLst>
        <pc:spChg chg="mod">
          <ac:chgData name="marco antonio diaz de leon garcia" userId="491ee68b7b2d8fc6" providerId="LiveId" clId="{CE0433CD-5BA5-4277-B54D-CA520D9D9D56}" dt="2023-10-15T16:36:30.729" v="10" actId="20577"/>
          <ac:spMkLst>
            <pc:docMk/>
            <pc:sldMk cId="0" sldId="297"/>
            <ac:spMk id="11" creationId="{3BE1DC7C-F151-21F4-C04F-97FAB0FA3524}"/>
          </ac:spMkLst>
        </pc:spChg>
      </pc:sldChg>
      <pc:sldChg chg="modSp mod">
        <pc:chgData name="marco antonio diaz de leon garcia" userId="491ee68b7b2d8fc6" providerId="LiveId" clId="{CE0433CD-5BA5-4277-B54D-CA520D9D9D56}" dt="2023-10-15T16:37:39.675" v="158" actId="20577"/>
        <pc:sldMkLst>
          <pc:docMk/>
          <pc:sldMk cId="1985407396" sldId="304"/>
        </pc:sldMkLst>
        <pc:graphicFrameChg chg="modGraphic">
          <ac:chgData name="marco antonio diaz de leon garcia" userId="491ee68b7b2d8fc6" providerId="LiveId" clId="{CE0433CD-5BA5-4277-B54D-CA520D9D9D56}" dt="2023-10-15T16:37:39.675" v="158" actId="20577"/>
          <ac:graphicFrameMkLst>
            <pc:docMk/>
            <pc:sldMk cId="1985407396" sldId="304"/>
            <ac:graphicFrameMk id="7" creationId="{2F491D15-A002-8163-0471-4D3AB4271CC4}"/>
          </ac:graphicFrameMkLst>
        </pc:graphicFrameChg>
      </pc:sldChg>
      <pc:sldChg chg="modSp mod">
        <pc:chgData name="marco antonio diaz de leon garcia" userId="491ee68b7b2d8fc6" providerId="LiveId" clId="{CE0433CD-5BA5-4277-B54D-CA520D9D9D56}" dt="2023-10-15T16:39:46.118" v="271" actId="20577"/>
        <pc:sldMkLst>
          <pc:docMk/>
          <pc:sldMk cId="4084226522" sldId="305"/>
        </pc:sldMkLst>
        <pc:graphicFrameChg chg="modGraphic">
          <ac:chgData name="marco antonio diaz de leon garcia" userId="491ee68b7b2d8fc6" providerId="LiveId" clId="{CE0433CD-5BA5-4277-B54D-CA520D9D9D56}" dt="2023-10-15T16:39:46.118" v="271" actId="20577"/>
          <ac:graphicFrameMkLst>
            <pc:docMk/>
            <pc:sldMk cId="4084226522" sldId="305"/>
            <ac:graphicFrameMk id="7" creationId="{73CCDBC5-FE25-FE8D-4FE2-F768B32AFBCC}"/>
          </ac:graphicFrameMkLst>
        </pc:graphicFrameChg>
      </pc:sldChg>
      <pc:sldChg chg="modSp mod">
        <pc:chgData name="marco antonio diaz de leon garcia" userId="491ee68b7b2d8fc6" providerId="LiveId" clId="{CE0433CD-5BA5-4277-B54D-CA520D9D9D56}" dt="2023-10-16T23:27:36.581" v="1709" actId="20577"/>
        <pc:sldMkLst>
          <pc:docMk/>
          <pc:sldMk cId="895517139" sldId="306"/>
        </pc:sldMkLst>
        <pc:graphicFrameChg chg="modGraphic">
          <ac:chgData name="marco antonio diaz de leon garcia" userId="491ee68b7b2d8fc6" providerId="LiveId" clId="{CE0433CD-5BA5-4277-B54D-CA520D9D9D56}" dt="2023-10-16T23:27:36.581" v="1709" actId="20577"/>
          <ac:graphicFrameMkLst>
            <pc:docMk/>
            <pc:sldMk cId="895517139" sldId="306"/>
            <ac:graphicFrameMk id="5" creationId="{247C6498-31B6-8799-3AD0-B2CBB32B9CC5}"/>
          </ac:graphicFrameMkLst>
        </pc:graphicFrameChg>
      </pc:sldChg>
      <pc:sldChg chg="modSp mod">
        <pc:chgData name="marco antonio diaz de leon garcia" userId="491ee68b7b2d8fc6" providerId="LiveId" clId="{CE0433CD-5BA5-4277-B54D-CA520D9D9D56}" dt="2023-10-15T16:46:58.345" v="1028" actId="20577"/>
        <pc:sldMkLst>
          <pc:docMk/>
          <pc:sldMk cId="1414304706" sldId="307"/>
        </pc:sldMkLst>
        <pc:graphicFrameChg chg="modGraphic">
          <ac:chgData name="marco antonio diaz de leon garcia" userId="491ee68b7b2d8fc6" providerId="LiveId" clId="{CE0433CD-5BA5-4277-B54D-CA520D9D9D56}" dt="2023-10-15T16:46:58.345" v="1028" actId="20577"/>
          <ac:graphicFrameMkLst>
            <pc:docMk/>
            <pc:sldMk cId="1414304706" sldId="307"/>
            <ac:graphicFrameMk id="5" creationId="{D76A835D-A574-9075-2EA6-ABA843ACAF9C}"/>
          </ac:graphicFrameMkLst>
        </pc:graphicFrameChg>
      </pc:sldChg>
      <pc:sldChg chg="modSp mod">
        <pc:chgData name="marco antonio diaz de leon garcia" userId="491ee68b7b2d8fc6" providerId="LiveId" clId="{CE0433CD-5BA5-4277-B54D-CA520D9D9D56}" dt="2023-10-15T16:53:30.559" v="1056" actId="20577"/>
        <pc:sldMkLst>
          <pc:docMk/>
          <pc:sldMk cId="646631240" sldId="308"/>
        </pc:sldMkLst>
        <pc:graphicFrameChg chg="modGraphic">
          <ac:chgData name="marco antonio diaz de leon garcia" userId="491ee68b7b2d8fc6" providerId="LiveId" clId="{CE0433CD-5BA5-4277-B54D-CA520D9D9D56}" dt="2023-10-15T16:53:30.559" v="1056" actId="20577"/>
          <ac:graphicFrameMkLst>
            <pc:docMk/>
            <pc:sldMk cId="646631240" sldId="308"/>
            <ac:graphicFrameMk id="5" creationId="{C30F7A08-89D6-8C7F-1F45-BDF31EC970A0}"/>
          </ac:graphicFrameMkLst>
        </pc:graphicFrameChg>
      </pc:sldChg>
      <pc:sldChg chg="modSp mod">
        <pc:chgData name="marco antonio diaz de leon garcia" userId="491ee68b7b2d8fc6" providerId="LiveId" clId="{CE0433CD-5BA5-4277-B54D-CA520D9D9D56}" dt="2023-10-15T16:54:14.393" v="1083" actId="20577"/>
        <pc:sldMkLst>
          <pc:docMk/>
          <pc:sldMk cId="2481727680" sldId="311"/>
        </pc:sldMkLst>
        <pc:graphicFrameChg chg="modGraphic">
          <ac:chgData name="marco antonio diaz de leon garcia" userId="491ee68b7b2d8fc6" providerId="LiveId" clId="{CE0433CD-5BA5-4277-B54D-CA520D9D9D56}" dt="2023-10-15T16:54:14.393" v="1083" actId="20577"/>
          <ac:graphicFrameMkLst>
            <pc:docMk/>
            <pc:sldMk cId="2481727680" sldId="311"/>
            <ac:graphicFrameMk id="7" creationId="{73CCDBC5-FE25-FE8D-4FE2-F768B32AFBC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1BC6E-8DBD-4B89-957E-2FCA5309EC97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272CF-C48B-441E-A5A5-4A12CD0EA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04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3F41459B-8FBB-B281-F038-61CCDA0CBD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5BFB437-7547-D0CD-A30E-3AD53AA34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D" altLang="es-MX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6A761A34-7760-D5F3-4896-20DF233CA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9D485B-1F4D-4ABD-97AC-0905ACFD83B5}" type="slidenum">
              <a:rPr lang="en-US" alt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9CAD3-6487-E8B6-DE45-0AB58290C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BC9E37-CE4C-809E-71D7-332B45D64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62F387-17D7-5FEE-0226-8D589CD9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9FE29A-2A80-BAB4-DDAF-32DE982E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50E0-9946-7D03-6F69-DDD5FE385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68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71BF1-2FA6-8844-577B-C59C3486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2F16F7-F035-FF09-73C4-7152E248A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EA5301-CF4A-5358-DB31-69F6EE0B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86D2CD-E1F6-0620-BF47-6B7CBE54D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175764-453E-2FF6-A5E8-F6BCDF68A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918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920F4E-A894-4E4F-CAB8-2C7A663B9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E0F3BE-14AA-024D-269E-1E2F99942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F62996-EA2E-79AC-65C8-113C2699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038963-F65F-21D9-6D1D-29FD8172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3C7230-F232-C452-14A8-E6156A6F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774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827AAE2F-18CF-520E-F669-F3EF68B128DD}"/>
              </a:ext>
            </a:extLst>
          </p:cNvPr>
          <p:cNvSpPr/>
          <p:nvPr userDrawn="1"/>
        </p:nvSpPr>
        <p:spPr>
          <a:xfrm>
            <a:off x="609600" y="207963"/>
            <a:ext cx="661988" cy="1057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_tradnl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9B0192EC-3E45-E362-91B8-2A8BF2292A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8300"/>
            <a:ext cx="67945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4784FF80-BA93-74BE-64FB-F028ED3C22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75"/>
            <a:ext cx="121920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>
            <a:extLst>
              <a:ext uri="{FF2B5EF4-FFF2-40B4-BE49-F238E27FC236}">
                <a16:creationId xmlns:a16="http://schemas.microsoft.com/office/drawing/2014/main" id="{190E9764-B032-3A04-DD80-C03886AB768C}"/>
              </a:ext>
            </a:extLst>
          </p:cNvPr>
          <p:cNvSpPr/>
          <p:nvPr userDrawn="1"/>
        </p:nvSpPr>
        <p:spPr>
          <a:xfrm>
            <a:off x="10625138" y="0"/>
            <a:ext cx="957262" cy="29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25"/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FD55069C-D7E0-5F3E-B03F-D5E4F03DE5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0800000" flipV="1">
            <a:off x="10491788" y="-20638"/>
            <a:ext cx="785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BB4A9075-6AF6-456E-877C-CBD3053DEEF6}" type="slidenum">
              <a:rPr lang="id-ID" altLang="es-MX" sz="1600" b="1">
                <a:solidFill>
                  <a:schemeClr val="bg1"/>
                </a:solidFill>
                <a:latin typeface="Nunito Sans" pitchFamily="2" charset="0"/>
                <a:ea typeface="Lato" panose="020F0502020204030203" pitchFamily="34" charset="0"/>
                <a:cs typeface="Segoe UI" panose="020B0502040204020203" pitchFamily="34" charset="0"/>
              </a:rPr>
              <a:pPr algn="ctr" eaLnBrk="1" hangingPunct="1"/>
              <a:t>‹Nº›</a:t>
            </a:fld>
            <a:endParaRPr lang="id-ID" altLang="es-MX" sz="3600" b="1">
              <a:solidFill>
                <a:schemeClr val="bg1"/>
              </a:solidFill>
              <a:latin typeface="Nunito Sans" pitchFamily="2" charset="0"/>
              <a:ea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00025" y="685800"/>
            <a:ext cx="6296026" cy="4957763"/>
          </a:xfrm>
          <a:prstGeom prst="rect">
            <a:avLst/>
          </a:prstGeom>
          <a:noFill/>
          <a:ln w="28575">
            <a:solidFill>
              <a:srgbClr val="E35F24"/>
            </a:solidFill>
          </a:ln>
        </p:spPr>
        <p:txBody>
          <a:bodyPr wrap="square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2331548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73A34-9199-2D8E-BB19-771BDC6D0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CFBD60-D1E0-141E-82AF-0D935BFEB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A56973-2D5E-9451-9C64-9AEC50A7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0DD499-B9C9-7962-783C-DE7FC5FA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096AE7-0E31-F470-31D0-E51A259F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75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B5161-5807-1E17-0456-45CDD058F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61F3B8-EBF5-BE03-67C6-077527632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D28901-6AE4-EBA7-4EA4-88B4CE6C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0207D9-36BB-1B9C-64B2-068410C3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CFA139-604B-DF85-29DB-A5F667A1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89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497EE-729B-459E-A8A1-F4B335197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0B628B-2006-600A-CDCD-C0F4D4953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22EBD6-6261-4348-4325-D8A3190A2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20C738-15AF-53E2-5583-9A8CD90A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0EAE1C-A586-345C-7F69-1A6C647F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EAEE2D-3B78-A995-3099-2C350B5A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5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9AEB6-7E69-70EF-184C-49E1474A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D08FE3-AF4E-5C92-4452-F9E6638FF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B8F39E-5B8E-4DF5-837A-EAFBD91B2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670F12-3DF7-7B0B-6CE1-D878D32D0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1B6DCEE-B435-AE0E-0DB8-2BCC9985E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F87F42-35D8-DA62-6514-201C0AF0F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90A9B7D-AC35-B891-89AB-94CF24B63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CF1D84-BF47-389E-D8B5-C5C1D158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67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5CAFBF-623B-C066-BD7A-834BA8F93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B43C7A-52BC-913B-8987-EC8C7719A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0167BC-646F-C5CB-0280-E06D10C31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A0DD84-AE2F-D003-0A14-70FCC64A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876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0C25C2-1F65-4090-99A8-7DD1495BF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3A6BFFB-1073-7F4A-6689-7626A822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D84C96-6ABF-0B6E-C922-36900D60C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18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1CE92A-8CE3-B6CA-13ED-375052CC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183409-7B52-9498-3F6A-09FFDDB55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8D7B59-0332-F450-037C-E42BD824D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475D94-7FA7-34BB-5F3D-7699930E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AE07C1-CDA6-EB51-5D8C-CB209A802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EAC233-E3A8-4A5C-76D0-AD75298B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30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FABA1-3170-7CA3-F277-47EB92B6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0D0ACC-5EF4-F1AA-0A14-CA84A12F9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F25A75-4A33-C775-543A-21A73F069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2B58FE-F397-8DB6-6670-E06BBC8D9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27E836-9F08-320B-0A57-82ECC4B12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3F4419-0E0E-2B55-F7EA-6B91C4C3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69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2E67552-BE20-C686-1348-C5D39026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8BB6BF-054D-DFF6-495B-DE66ADE22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DA21AB-CA41-8721-EAAC-83151C187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91253-F4D9-4778-BE35-EACA90F86193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D09B96-32FF-C51D-C9A9-24F3E484F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E610A2-0CF1-14D9-E205-A10AB3CBB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D01D3-5793-46C6-BEE0-B1E3D66084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44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>
            <a:extLst>
              <a:ext uri="{FF2B5EF4-FFF2-40B4-BE49-F238E27FC236}">
                <a16:creationId xmlns:a16="http://schemas.microsoft.com/office/drawing/2014/main" id="{9273B2A4-CCEA-7395-4277-89BF187EB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6656" y="398607"/>
            <a:ext cx="11767126" cy="632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8">
            <a:extLst>
              <a:ext uri="{FF2B5EF4-FFF2-40B4-BE49-F238E27FC236}">
                <a16:creationId xmlns:a16="http://schemas.microsoft.com/office/drawing/2014/main" id="{E04938BD-8178-075E-A045-D8D426A64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437" y="2828925"/>
            <a:ext cx="9536689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MX" sz="2800" b="1">
                <a:latin typeface="Nunito Sans" pitchFamily="2" charset="0"/>
                <a:ea typeface="Karla" pitchFamily="2" charset="0"/>
                <a:cs typeface="Heebo" pitchFamily="2" charset="-79"/>
              </a:rPr>
              <a:t>COORDINACION DE COMISIONES DEL COLEGIO DE ARQUITECTOS DE LEON AC.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E1DC7C-F151-21F4-C04F-97FAB0FA3524}"/>
              </a:ext>
            </a:extLst>
          </p:cNvPr>
          <p:cNvSpPr/>
          <p:nvPr/>
        </p:nvSpPr>
        <p:spPr>
          <a:xfrm>
            <a:off x="2230438" y="4029075"/>
            <a:ext cx="6867380" cy="5986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Nunito Sans" pitchFamily="2" charset="77"/>
                <a:ea typeface="Open Sans" panose="020B0604020202020204" charset="0"/>
                <a:cs typeface="Open Sans" panose="020B0604020202020204" charset="0"/>
              </a:rPr>
              <a:t>SUBCOMISION MIXTA DE LA DIRECCION DE OBRA PUBLICA DE LEON</a:t>
            </a:r>
          </a:p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C00000"/>
                </a:solidFill>
                <a:latin typeface="Nunito Sans" pitchFamily="2" charset="77"/>
                <a:ea typeface="Open Sans" panose="020B0604020202020204" charset="0"/>
                <a:cs typeface="Open Sans" panose="020B0604020202020204" charset="0"/>
              </a:rPr>
              <a:t>OCTUBRE DEL 2023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983E151B-2CC7-397D-7056-A29D0BAD32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92344" y="513272"/>
            <a:ext cx="10551723" cy="544758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5CB0542-450D-D0FD-85B3-5FBF1CBA6DC9}"/>
              </a:ext>
            </a:extLst>
          </p:cNvPr>
          <p:cNvSpPr txBox="1"/>
          <p:nvPr/>
        </p:nvSpPr>
        <p:spPr>
          <a:xfrm>
            <a:off x="2029363" y="769832"/>
            <a:ext cx="82188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SUBCOMISION DE LA DIRECCION DE ADMINISTRACION Y CONTROL FINANCIERO DE OBRA (PROCESOS)</a:t>
            </a:r>
            <a:endParaRPr kumimoji="0" lang="es-MX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F491D15-A002-8163-0471-4D3AB4271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592715"/>
              </p:ext>
            </p:extLst>
          </p:nvPr>
        </p:nvGraphicFramePr>
        <p:xfrm>
          <a:off x="1651000" y="1225261"/>
          <a:ext cx="10023748" cy="3726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037">
                  <a:extLst>
                    <a:ext uri="{9D8B030D-6E8A-4147-A177-3AD203B41FA5}">
                      <a16:colId xmlns:a16="http://schemas.microsoft.com/office/drawing/2014/main" val="125165255"/>
                    </a:ext>
                  </a:extLst>
                </a:gridCol>
                <a:gridCol w="2511237">
                  <a:extLst>
                    <a:ext uri="{9D8B030D-6E8A-4147-A177-3AD203B41FA5}">
                      <a16:colId xmlns:a16="http://schemas.microsoft.com/office/drawing/2014/main" val="3677249720"/>
                    </a:ext>
                  </a:extLst>
                </a:gridCol>
                <a:gridCol w="2511237">
                  <a:extLst>
                    <a:ext uri="{9D8B030D-6E8A-4147-A177-3AD203B41FA5}">
                      <a16:colId xmlns:a16="http://schemas.microsoft.com/office/drawing/2014/main" val="1523209627"/>
                    </a:ext>
                  </a:extLst>
                </a:gridCol>
                <a:gridCol w="2511237">
                  <a:extLst>
                    <a:ext uri="{9D8B030D-6E8A-4147-A177-3AD203B41FA5}">
                      <a16:colId xmlns:a16="http://schemas.microsoft.com/office/drawing/2014/main" val="273098369"/>
                    </a:ext>
                  </a:extLst>
                </a:gridCol>
              </a:tblGrid>
              <a:tr h="287868"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SUBCOMISION DE PROCESOS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195194"/>
                  </a:ext>
                </a:extLst>
              </a:tr>
              <a:tr h="3438433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FECHA DEL 16 DE SEPTIEMBRE AL 15 DE OCTUBRE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MX" sz="105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MX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.- REVISION DE CONTRATO DE CONTRATISTAS (  ACTUALIZACION A GARANTIA DE DAÑOS A TERCEROS,SANCIONES,RETENCIONES,AMBIENTAL,CONVENIOS MODIFICATORIOS,VOLUMENS EXCEDENTES Y FUERA DE CATALOGO)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2.- ADECUACION Y ACTUALIZACION DE EVALUACION CONTRATISTAS  (FO-DGOP/DSU-23)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3.- ELABORACION DE PROCEDIMIENTO PARA TRAMITES AMBIENTALES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ULTIMA REUNION EN COMISION 29 DE MARZO 2023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SE HAN LLEVADO A CABO REUNIONES ESTA PENDIENTE.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 PREGUNTA COMISIONADO POR RESPUESTA A PETICION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501047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4924E321-6554-4B55-024E-284360CF056B}"/>
              </a:ext>
            </a:extLst>
          </p:cNvPr>
          <p:cNvSpPr txBox="1"/>
          <p:nvPr/>
        </p:nvSpPr>
        <p:spPr>
          <a:xfrm>
            <a:off x="3011055" y="5310909"/>
            <a:ext cx="621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>
                <a:latin typeface="Arial" panose="020B0604020202020204" pitchFamily="34" charset="0"/>
                <a:cs typeface="Arial" panose="020B0604020202020204" pitchFamily="34" charset="0"/>
              </a:rPr>
              <a:t>TITULAR : ARQ. ALFREDO RAMIREZ ESPINOZA	TELF. 4773603229 </a:t>
            </a:r>
            <a:r>
              <a:rPr lang="es-MX"/>
              <a:t>	</a:t>
            </a: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alfredo65@gmail.com</a:t>
            </a:r>
          </a:p>
        </p:txBody>
      </p:sp>
    </p:spTree>
    <p:extLst>
      <p:ext uri="{BB962C8B-B14F-4D97-AF65-F5344CB8AC3E}">
        <p14:creationId xmlns:p14="http://schemas.microsoft.com/office/powerpoint/2010/main" val="198540739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8A2E1A8E-B1D7-CD43-EF3D-AB9FA9A4BE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57839" y="470140"/>
            <a:ext cx="10405074" cy="5516592"/>
          </a:xfrm>
        </p:spPr>
        <p:txBody>
          <a:bodyPr/>
          <a:lstStyle/>
          <a:p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A06F225-D120-8561-58B2-E999B34A1900}"/>
              </a:ext>
            </a:extLst>
          </p:cNvPr>
          <p:cNvSpPr txBox="1"/>
          <p:nvPr/>
        </p:nvSpPr>
        <p:spPr>
          <a:xfrm>
            <a:off x="1787825" y="631202"/>
            <a:ext cx="8753654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SUBCOMISION DE LA SUBDIRECCION GENERAL DE EJECUCION DE OBRA  Y MANTENIMIENTO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3CCDBC5-FE25-FE8D-4FE2-F768B32AF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894726"/>
              </p:ext>
            </p:extLst>
          </p:nvPr>
        </p:nvGraphicFramePr>
        <p:xfrm>
          <a:off x="1551096" y="1078496"/>
          <a:ext cx="9947916" cy="3748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979">
                  <a:extLst>
                    <a:ext uri="{9D8B030D-6E8A-4147-A177-3AD203B41FA5}">
                      <a16:colId xmlns:a16="http://schemas.microsoft.com/office/drawing/2014/main" val="1038825577"/>
                    </a:ext>
                  </a:extLst>
                </a:gridCol>
                <a:gridCol w="2486979">
                  <a:extLst>
                    <a:ext uri="{9D8B030D-6E8A-4147-A177-3AD203B41FA5}">
                      <a16:colId xmlns:a16="http://schemas.microsoft.com/office/drawing/2014/main" val="152730392"/>
                    </a:ext>
                  </a:extLst>
                </a:gridCol>
                <a:gridCol w="2486979">
                  <a:extLst>
                    <a:ext uri="{9D8B030D-6E8A-4147-A177-3AD203B41FA5}">
                      <a16:colId xmlns:a16="http://schemas.microsoft.com/office/drawing/2014/main" val="352432153"/>
                    </a:ext>
                  </a:extLst>
                </a:gridCol>
                <a:gridCol w="2486979">
                  <a:extLst>
                    <a:ext uri="{9D8B030D-6E8A-4147-A177-3AD203B41FA5}">
                      <a16:colId xmlns:a16="http://schemas.microsoft.com/office/drawing/2014/main" val="358601457"/>
                    </a:ext>
                  </a:extLst>
                </a:gridCol>
              </a:tblGrid>
              <a:tr h="396130">
                <a:tc>
                  <a:txBody>
                    <a:bodyPr/>
                    <a:lstStyle/>
                    <a:p>
                      <a:r>
                        <a:rPr lang="es-MX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SUBCOMISION DE MANTENIMIENTO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967394"/>
                  </a:ext>
                </a:extLst>
              </a:tr>
              <a:tr h="33216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FECHA DEL 16 DE SEPTIEMBRE AL 15 DE OCTUBRE 2023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. REVISION Y ACTUALIZACION DEL CATALOGO DE CONCEPTOS DE MANTENIMIENTO,ESPACIOS PUBLICOS Y CICLOVIAS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LLEV A CBO REUNION EL DIA 05 DE OCTUBRE 2023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CONCLUYE  CON LA REVISION DE LA PARTIDA  DE ALUMBRADO PUBLICO CONTANDO CON LA PARTICIPACION DE LA DIRECCION DE SUPERVISION,PROYECTOS DE OPM Y DIRECCION DE ALUMBRADO PUBLICO, Y SE TURNA PARA REVISION DEL DEPARTAMENTO DE COSTOS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02821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4221481-76C8-6BC7-CCDC-46DDB623CD38}"/>
              </a:ext>
            </a:extLst>
          </p:cNvPr>
          <p:cNvSpPr txBox="1"/>
          <p:nvPr/>
        </p:nvSpPr>
        <p:spPr>
          <a:xfrm>
            <a:off x="2777706" y="5271673"/>
            <a:ext cx="7373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TITULAR : ARQ. </a:t>
            </a:r>
            <a:r>
              <a:rPr lang="es-MX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MOISES GUTIERREZ DE VELSCO  </a:t>
            </a:r>
            <a:r>
              <a:rPr kumimoji="0" lang="es-MX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TELF. 4775621532 </a:t>
            </a:r>
            <a:r>
              <a: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es-MX" sz="110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barcosa</a:t>
            </a:r>
            <a:r>
              <a:rPr kumimoji="0" lang="es-MX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@hotail.com</a:t>
            </a:r>
          </a:p>
        </p:txBody>
      </p:sp>
    </p:spTree>
    <p:extLst>
      <p:ext uri="{BB962C8B-B14F-4D97-AF65-F5344CB8AC3E}">
        <p14:creationId xmlns:p14="http://schemas.microsoft.com/office/powerpoint/2010/main" val="408422652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F8DB8A29-1DAC-BFE7-3B42-D81D154BC4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09597" y="530525"/>
            <a:ext cx="10637988" cy="5456207"/>
          </a:xfrm>
        </p:spPr>
        <p:txBody>
          <a:bodyPr/>
          <a:lstStyle/>
          <a:p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EEC59DF-A69F-06ED-A6F7-53E5E876AE6D}"/>
              </a:ext>
            </a:extLst>
          </p:cNvPr>
          <p:cNvSpPr txBox="1"/>
          <p:nvPr/>
        </p:nvSpPr>
        <p:spPr>
          <a:xfrm>
            <a:off x="1848209" y="746510"/>
            <a:ext cx="93143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b="1">
                <a:latin typeface="Arial" panose="020B0604020202020204" pitchFamily="34" charset="0"/>
                <a:cs typeface="Arial" panose="020B0604020202020204" pitchFamily="34" charset="0"/>
              </a:rPr>
              <a:t>SUBCOMISION DE LA DIRECCION  DE COSTOS Y PRESUPUESTOS </a:t>
            </a:r>
            <a:endParaRPr lang="es-MX" sz="140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47C6498-31B6-8799-3AD0-B2CBB32B9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68042"/>
              </p:ext>
            </p:extLst>
          </p:nvPr>
        </p:nvGraphicFramePr>
        <p:xfrm>
          <a:off x="1657710" y="1075853"/>
          <a:ext cx="10082842" cy="3789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61">
                  <a:extLst>
                    <a:ext uri="{9D8B030D-6E8A-4147-A177-3AD203B41FA5}">
                      <a16:colId xmlns:a16="http://schemas.microsoft.com/office/drawing/2014/main" val="1431967753"/>
                    </a:ext>
                  </a:extLst>
                </a:gridCol>
                <a:gridCol w="2574027">
                  <a:extLst>
                    <a:ext uri="{9D8B030D-6E8A-4147-A177-3AD203B41FA5}">
                      <a16:colId xmlns:a16="http://schemas.microsoft.com/office/drawing/2014/main" val="596614582"/>
                    </a:ext>
                  </a:extLst>
                </a:gridCol>
                <a:gridCol w="2574027">
                  <a:extLst>
                    <a:ext uri="{9D8B030D-6E8A-4147-A177-3AD203B41FA5}">
                      <a16:colId xmlns:a16="http://schemas.microsoft.com/office/drawing/2014/main" val="4103643721"/>
                    </a:ext>
                  </a:extLst>
                </a:gridCol>
                <a:gridCol w="2574027">
                  <a:extLst>
                    <a:ext uri="{9D8B030D-6E8A-4147-A177-3AD203B41FA5}">
                      <a16:colId xmlns:a16="http://schemas.microsoft.com/office/drawing/2014/main" val="2972051034"/>
                    </a:ext>
                  </a:extLst>
                </a:gridCol>
              </a:tblGrid>
              <a:tr h="430016">
                <a:tc>
                  <a:txBody>
                    <a:bodyPr/>
                    <a:lstStyle/>
                    <a:p>
                      <a:r>
                        <a:rPr lang="es-MX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SUBCOMISION DE COSTOS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396667"/>
                  </a:ext>
                </a:extLst>
              </a:tr>
              <a:tr h="33594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FECHA DEL 16 DE SEPTIEMBRE AL 15 DE OCTUBRE 2023</a:t>
                      </a:r>
                    </a:p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ACTUALIZACION DEL CATALOGO GENERAL DE PRECIOS UNITARIOS ,A TRAVES DEL MERCADEO E INTEGRACION DE CONCEPTOS FUERA DE CATALOGO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AJUSTE A LA EVALUACION DE PROPUESTA TECNICA Y ECONOMICA DE LICITACION DE OBRA POR PUNTOS.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ANALISIS DE PRECIO DE EXCAVACIONES MATERIAL C Y TIPO ANDADOR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s-MX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INDICA  QUE SE SUBIRA AL PORTAL DE OBRA PUBLICA EL FORMATO DONDE SE INDICA LAS INTENSIDADES DE PRUEBAS DE LABORATORIO QUE SE TIENEN QUE REALIZAR EN LAS OBRAS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s-MX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ADEMAS SE REALIZARA UNA REUNION CON LA DIRECCION DE PROYECTOS Y SUPERVISION PARA SOLICITAR QUE LOS CONCEPTOS FUERA DE CATALOGO MAS COMUNES QUE SE SOLICITAN SE INTEGREN AL CATALOGO DE </a:t>
                      </a:r>
                      <a:r>
                        <a:rPr kumimoji="0" lang="es-MX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CONCEPTOS DE OBRA PUBLICA </a:t>
                      </a:r>
                      <a:r>
                        <a:rPr kumimoji="0" lang="es-MX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0" lang="es-MX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345437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0084EB19-8F31-2009-8A6E-09FA9B2E61B4}"/>
              </a:ext>
            </a:extLst>
          </p:cNvPr>
          <p:cNvSpPr txBox="1"/>
          <p:nvPr/>
        </p:nvSpPr>
        <p:spPr>
          <a:xfrm>
            <a:off x="2391672" y="5156710"/>
            <a:ext cx="89606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TITULAR : ARQ. </a:t>
            </a:r>
            <a:r>
              <a:rPr lang="es-MX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SALVADOR MUÑOZ TELLEZ</a:t>
            </a:r>
            <a:r>
              <a:rPr kumimoji="0" lang="es-MX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TELF. 4773671265</a:t>
            </a:r>
            <a:r>
              <a: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s-MX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arq</a:t>
            </a:r>
            <a:r>
              <a:rPr lang="es-MX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uitectocarlos79</a:t>
            </a:r>
            <a:r>
              <a:rPr kumimoji="0" lang="es-MX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@gmail.com</a:t>
            </a:r>
          </a:p>
        </p:txBody>
      </p:sp>
    </p:spTree>
    <p:extLst>
      <p:ext uri="{BB962C8B-B14F-4D97-AF65-F5344CB8AC3E}">
        <p14:creationId xmlns:p14="http://schemas.microsoft.com/office/powerpoint/2010/main" val="89551713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1883ECDB-EB52-FE53-3F08-4760507BBB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8224" y="461513"/>
            <a:ext cx="10327436" cy="547346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B209A8A-FF0B-CADD-12BC-F06791605379}"/>
              </a:ext>
            </a:extLst>
          </p:cNvPr>
          <p:cNvSpPr txBox="1"/>
          <p:nvPr/>
        </p:nvSpPr>
        <p:spPr>
          <a:xfrm>
            <a:off x="1548351" y="636551"/>
            <a:ext cx="6094562" cy="802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SUBCOMISION DE LA DIRECCION DE SUPERVISION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76A835D-A574-9075-2EA6-ABA843ACA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96350"/>
              </p:ext>
            </p:extLst>
          </p:nvPr>
        </p:nvGraphicFramePr>
        <p:xfrm>
          <a:off x="1548351" y="1002203"/>
          <a:ext cx="9867182" cy="3971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626">
                  <a:extLst>
                    <a:ext uri="{9D8B030D-6E8A-4147-A177-3AD203B41FA5}">
                      <a16:colId xmlns:a16="http://schemas.microsoft.com/office/drawing/2014/main" val="4136673800"/>
                    </a:ext>
                  </a:extLst>
                </a:gridCol>
                <a:gridCol w="2464852">
                  <a:extLst>
                    <a:ext uri="{9D8B030D-6E8A-4147-A177-3AD203B41FA5}">
                      <a16:colId xmlns:a16="http://schemas.microsoft.com/office/drawing/2014/main" val="174307682"/>
                    </a:ext>
                  </a:extLst>
                </a:gridCol>
                <a:gridCol w="2464852">
                  <a:extLst>
                    <a:ext uri="{9D8B030D-6E8A-4147-A177-3AD203B41FA5}">
                      <a16:colId xmlns:a16="http://schemas.microsoft.com/office/drawing/2014/main" val="244788920"/>
                    </a:ext>
                  </a:extLst>
                </a:gridCol>
                <a:gridCol w="2464852">
                  <a:extLst>
                    <a:ext uri="{9D8B030D-6E8A-4147-A177-3AD203B41FA5}">
                      <a16:colId xmlns:a16="http://schemas.microsoft.com/office/drawing/2014/main" val="890605683"/>
                    </a:ext>
                  </a:extLst>
                </a:gridCol>
              </a:tblGrid>
              <a:tr h="390043">
                <a:tc>
                  <a:txBody>
                    <a:bodyPr/>
                    <a:lstStyle/>
                    <a:p>
                      <a:r>
                        <a:rPr lang="es-MX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SUBCOMISION DE SUPERVISION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82090"/>
                  </a:ext>
                </a:extLst>
              </a:tr>
              <a:tr h="33624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FECHA DEL 16 DE SEPTIEMBRE AL 15 DE OCTUBRE 2023</a:t>
                      </a:r>
                    </a:p>
                    <a:p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 A SUPERVISORES EXTERNOS(EN AVANCES COTICA,PROGRAMA DE OBRA Y CONCEPTOS FUERA DE CATLOGO)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INFORMES AMBIENTALES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HOMOLOGACION DE CRITERIOS DE REVISION DE FORMATOS    :               EVALUACION CONTRATISTA(FO-DGOP/DSU-23),MINUTA DE CAMPO (FO-DGOP/DSU-13),CHECK LIST REVISION SEMANAL DE SEGURIDAD E HIGIENE ,ORDEN Y LIMPIEZA(FO-DGOP/DSU-28) Y CONVENIOS MODIFICATORIOS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ENCUENTRA PENDIENTE EVALUACION A CONTRATISTA YA QUE NO FUE POSIBLE REUNION ENTRE DIRECTORES DE SUPERVISION Y PROCESOS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INDICA QUE LAS OBSERVACIONES REALIZADAS POR LOS ORGANOS DE CONTROL SON CAUSA DEL MAL MANEJO DE LA BITACORA POR PARTE DE LA SUPERVISION,PRINCIPALMENTE Y CONTRATISTAS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SOLICITAN UNA PROPUESTA PARA LA PROXIMA REUNION DEL MANEJO DE BITACORA INDICANDO CMIC Y COLEGIO DE ARQUITECTOS TENER LISTA LA PROPUESTA DEL MANEJO DE BITACORA PARA DISMINUIR LAS OBSERVACIONES Y LLEVAR ADECUADAMENTE ESTE DOCUMENTO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2876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C1255063-68F3-3E88-6BAB-A9E85B9B769F}"/>
              </a:ext>
            </a:extLst>
          </p:cNvPr>
          <p:cNvSpPr txBox="1"/>
          <p:nvPr/>
        </p:nvSpPr>
        <p:spPr>
          <a:xfrm>
            <a:off x="1906707" y="5049846"/>
            <a:ext cx="9150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TITULAR : ARQ. </a:t>
            </a:r>
            <a:r>
              <a:rPr lang="es-MX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GABINO MANUEL GUIJOSA MARTINEZ</a:t>
            </a: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TELF. 4772695277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 </a:t>
            </a: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aguijosa@prodigy.net.mx</a:t>
            </a:r>
          </a:p>
        </p:txBody>
      </p:sp>
    </p:spTree>
    <p:extLst>
      <p:ext uri="{BB962C8B-B14F-4D97-AF65-F5344CB8AC3E}">
        <p14:creationId xmlns:p14="http://schemas.microsoft.com/office/powerpoint/2010/main" val="141430470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423CBE1C-18C2-593B-5484-8719DA5C16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3716" y="470140"/>
            <a:ext cx="10310185" cy="5387196"/>
          </a:xfrm>
        </p:spPr>
        <p:txBody>
          <a:bodyPr/>
          <a:lstStyle/>
          <a:p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B2BAB75-9E52-7085-E9C3-854989BB3BDA}"/>
              </a:ext>
            </a:extLst>
          </p:cNvPr>
          <p:cNvSpPr txBox="1"/>
          <p:nvPr/>
        </p:nvSpPr>
        <p:spPr>
          <a:xfrm>
            <a:off x="1537658" y="677498"/>
            <a:ext cx="94351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SUBCOMISION DE LA DIRECCION DE PLANEACION Y PROYECTOS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30F7A08-89D6-8C7F-1F45-BDF31EC97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70574"/>
              </p:ext>
            </p:extLst>
          </p:nvPr>
        </p:nvGraphicFramePr>
        <p:xfrm>
          <a:off x="1537658" y="1264909"/>
          <a:ext cx="9547284" cy="3816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821">
                  <a:extLst>
                    <a:ext uri="{9D8B030D-6E8A-4147-A177-3AD203B41FA5}">
                      <a16:colId xmlns:a16="http://schemas.microsoft.com/office/drawing/2014/main" val="1137282827"/>
                    </a:ext>
                  </a:extLst>
                </a:gridCol>
                <a:gridCol w="2386821">
                  <a:extLst>
                    <a:ext uri="{9D8B030D-6E8A-4147-A177-3AD203B41FA5}">
                      <a16:colId xmlns:a16="http://schemas.microsoft.com/office/drawing/2014/main" val="2992697994"/>
                    </a:ext>
                  </a:extLst>
                </a:gridCol>
                <a:gridCol w="2386821">
                  <a:extLst>
                    <a:ext uri="{9D8B030D-6E8A-4147-A177-3AD203B41FA5}">
                      <a16:colId xmlns:a16="http://schemas.microsoft.com/office/drawing/2014/main" val="3830248609"/>
                    </a:ext>
                  </a:extLst>
                </a:gridCol>
                <a:gridCol w="2386821">
                  <a:extLst>
                    <a:ext uri="{9D8B030D-6E8A-4147-A177-3AD203B41FA5}">
                      <a16:colId xmlns:a16="http://schemas.microsoft.com/office/drawing/2014/main" val="3820195722"/>
                    </a:ext>
                  </a:extLst>
                </a:gridCol>
              </a:tblGrid>
              <a:tr h="354668">
                <a:tc>
                  <a:txBody>
                    <a:bodyPr/>
                    <a:lstStyle/>
                    <a:p>
                      <a:r>
                        <a:rPr lang="es-MX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SUBCOMISION DE PROYECTOS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56122"/>
                  </a:ext>
                </a:extLst>
              </a:tr>
              <a:tr h="34619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FECHA DEL 16 DE SEPTIEMBRE AL 15 DE OCTUBRE  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HOMOLOGACION DE GENERADORES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MEMORIAS DE CALCULO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REPRESENTACION Y ENTREGA DE PROYECTO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SE HAN LLEVADO A CABO REUNIONES DESDE EL PASADO 26 DE JUNIO DEL 2023 PENDIENTES DE NUEVA REUNION.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SOLICITA PREGUNTAR A NIVEL GERENCIAL CUANDO SE REANUDAN REUNIONES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832916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3EB98728-037A-E01A-C13A-A65E89F6D6AB}"/>
              </a:ext>
            </a:extLst>
          </p:cNvPr>
          <p:cNvSpPr txBox="1"/>
          <p:nvPr/>
        </p:nvSpPr>
        <p:spPr>
          <a:xfrm>
            <a:off x="2072496" y="5321672"/>
            <a:ext cx="8835788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TITULAR : </a:t>
            </a: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ARQ. </a:t>
            </a:r>
            <a:r>
              <a:rPr lang="es-MX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GAMA CERVANTES      </a:t>
            </a: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TELF. 4777861724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arqgerardo21@hotmail.com</a:t>
            </a:r>
          </a:p>
        </p:txBody>
      </p:sp>
    </p:spTree>
    <p:extLst>
      <p:ext uri="{BB962C8B-B14F-4D97-AF65-F5344CB8AC3E}">
        <p14:creationId xmlns:p14="http://schemas.microsoft.com/office/powerpoint/2010/main" val="64663124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8A2E1A8E-B1D7-CD43-EF3D-AB9FA9A4BE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57839" y="470140"/>
            <a:ext cx="10405074" cy="5516592"/>
          </a:xfrm>
        </p:spPr>
        <p:txBody>
          <a:bodyPr/>
          <a:lstStyle/>
          <a:p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A06F225-D120-8561-58B2-E999B34A1900}"/>
              </a:ext>
            </a:extLst>
          </p:cNvPr>
          <p:cNvSpPr txBox="1"/>
          <p:nvPr/>
        </p:nvSpPr>
        <p:spPr>
          <a:xfrm>
            <a:off x="1787825" y="631202"/>
            <a:ext cx="8753654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SUBCOMISION </a:t>
            </a:r>
            <a:r>
              <a:rPr lang="es-MX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MATERIA AMBIENTAL</a:t>
            </a:r>
            <a:endParaRPr kumimoji="0" lang="es-MX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3CCDBC5-FE25-FE8D-4FE2-F768B32AF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161117"/>
              </p:ext>
            </p:extLst>
          </p:nvPr>
        </p:nvGraphicFramePr>
        <p:xfrm>
          <a:off x="1551096" y="1078496"/>
          <a:ext cx="9947916" cy="3748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979">
                  <a:extLst>
                    <a:ext uri="{9D8B030D-6E8A-4147-A177-3AD203B41FA5}">
                      <a16:colId xmlns:a16="http://schemas.microsoft.com/office/drawing/2014/main" val="1038825577"/>
                    </a:ext>
                  </a:extLst>
                </a:gridCol>
                <a:gridCol w="2486979">
                  <a:extLst>
                    <a:ext uri="{9D8B030D-6E8A-4147-A177-3AD203B41FA5}">
                      <a16:colId xmlns:a16="http://schemas.microsoft.com/office/drawing/2014/main" val="152730392"/>
                    </a:ext>
                  </a:extLst>
                </a:gridCol>
                <a:gridCol w="2486979">
                  <a:extLst>
                    <a:ext uri="{9D8B030D-6E8A-4147-A177-3AD203B41FA5}">
                      <a16:colId xmlns:a16="http://schemas.microsoft.com/office/drawing/2014/main" val="352432153"/>
                    </a:ext>
                  </a:extLst>
                </a:gridCol>
                <a:gridCol w="2486979">
                  <a:extLst>
                    <a:ext uri="{9D8B030D-6E8A-4147-A177-3AD203B41FA5}">
                      <a16:colId xmlns:a16="http://schemas.microsoft.com/office/drawing/2014/main" val="358601457"/>
                    </a:ext>
                  </a:extLst>
                </a:gridCol>
              </a:tblGrid>
              <a:tr h="396130">
                <a:tc>
                  <a:txBody>
                    <a:bodyPr/>
                    <a:lstStyle/>
                    <a:p>
                      <a:r>
                        <a:rPr lang="es-MX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SUBCOMISION DE MANTENIMIENTO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967394"/>
                  </a:ext>
                </a:extLst>
              </a:tr>
              <a:tr h="33216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FECHA DEL 16 </a:t>
                      </a:r>
                      <a:r>
                        <a:rPr lang="es-MX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SEPTIEMBRE 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 15 </a:t>
                      </a:r>
                      <a:r>
                        <a:rPr lang="es-MX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OCTUBRE 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. EN  PROCESO DE INTEGRACION DE LA COMISION  EN MATERIA AMBIENTAL.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02821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4221481-76C8-6BC7-CCDC-46DDB623CD38}"/>
              </a:ext>
            </a:extLst>
          </p:cNvPr>
          <p:cNvSpPr txBox="1"/>
          <p:nvPr/>
        </p:nvSpPr>
        <p:spPr>
          <a:xfrm>
            <a:off x="2777706" y="5271673"/>
            <a:ext cx="7373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TITULAR : ARQ. </a:t>
            </a:r>
            <a:r>
              <a:rPr lang="es-MX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BENJAMIN PONTON ZUÑIGA</a:t>
            </a: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	TELF. 477 000000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es-MX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arquioe</a:t>
            </a: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@yahoo.com.mx</a:t>
            </a:r>
          </a:p>
        </p:txBody>
      </p:sp>
    </p:spTree>
    <p:extLst>
      <p:ext uri="{BB962C8B-B14F-4D97-AF65-F5344CB8AC3E}">
        <p14:creationId xmlns:p14="http://schemas.microsoft.com/office/powerpoint/2010/main" val="248172768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743</Words>
  <Application>Microsoft Office PowerPoint</Application>
  <PresentationFormat>Panorámica</PresentationFormat>
  <Paragraphs>91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Nunito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antonio diaz de leon garcia</dc:creator>
  <cp:lastModifiedBy>marco antonio diaz de leon garcia</cp:lastModifiedBy>
  <cp:revision>9</cp:revision>
  <dcterms:created xsi:type="dcterms:W3CDTF">2022-07-17T15:12:27Z</dcterms:created>
  <dcterms:modified xsi:type="dcterms:W3CDTF">2023-10-16T23:27:45Z</dcterms:modified>
</cp:coreProperties>
</file>